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3"/>
  </p:notesMasterIdLst>
  <p:handoutMasterIdLst>
    <p:handoutMasterId r:id="rId14"/>
  </p:handoutMasterIdLst>
  <p:sldIdLst>
    <p:sldId id="282" r:id="rId2"/>
    <p:sldId id="263" r:id="rId3"/>
    <p:sldId id="267" r:id="rId4"/>
    <p:sldId id="283" r:id="rId5"/>
    <p:sldId id="260" r:id="rId6"/>
    <p:sldId id="258" r:id="rId7"/>
    <p:sldId id="259" r:id="rId8"/>
    <p:sldId id="261" r:id="rId9"/>
    <p:sldId id="264" r:id="rId10"/>
    <p:sldId id="266" r:id="rId11"/>
    <p:sldId id="268" r:id="rId12"/>
  </p:sldIdLst>
  <p:sldSz cx="9144000" cy="6858000" type="screen4x3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453"/>
    <a:srgbClr val="00B1DB"/>
    <a:srgbClr val="003B47"/>
    <a:srgbClr val="003540"/>
    <a:srgbClr val="00B070"/>
    <a:srgbClr val="B046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389"/>
    <p:restoredTop sz="85463"/>
  </p:normalViewPr>
  <p:slideViewPr>
    <p:cSldViewPr snapToGrid="0" snapToObjects="1">
      <p:cViewPr>
        <p:scale>
          <a:sx n="162" d="100"/>
          <a:sy n="162" d="100"/>
        </p:scale>
        <p:origin x="1384" y="-8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7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4" d="100"/>
          <a:sy n="94" d="100"/>
        </p:scale>
        <p:origin x="3048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CE034-5DC8-634E-A2DD-AF728EB253FE}" type="datetimeFigureOut">
              <a:rPr lang="fr-FR" smtClean="0"/>
              <a:t>02/03/2020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D3EFDE-1AA2-B643-9197-5E9078C1763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718301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C46980-49CE-7240-A29C-C0CFBE9CD1D4}" type="datetimeFigureOut">
              <a:rPr lang="fr-FR" smtClean="0"/>
              <a:t>02/03/2020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F9CF52-848A-6744-A328-9118D493BD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522568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fr-FR" smtClean="0"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273599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9CF52-848A-6744-A328-9118D493BD9A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59721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F9CF52-848A-6744-A328-9118D493BD9A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26544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628650" lvl="1" indent="-171450">
              <a:buFont typeface="Arial"/>
              <a:buChar char="•"/>
            </a:pPr>
            <a:r>
              <a:rPr lang="fr-FR" dirty="0"/>
              <a:t>Le</a:t>
            </a:r>
            <a:r>
              <a:rPr lang="fr-FR" baseline="0" dirty="0"/>
              <a:t> repérage de l’amiante avant certains travaux à effectuer dans l’urgence peut s’avérer compliqué.</a:t>
            </a:r>
            <a:endParaRPr lang="fr-FR" dirty="0"/>
          </a:p>
          <a:p>
            <a:pPr marL="628650" lvl="1" indent="-171450">
              <a:buFont typeface="Arial"/>
              <a:buChar char="•"/>
            </a:pPr>
            <a:r>
              <a:rPr lang="fr-FR" dirty="0"/>
              <a:t>Le levé topographique (PCRS quand il existe) sert à répondre au DT/DICT et à la réalisation :</a:t>
            </a:r>
          </a:p>
          <a:p>
            <a:pPr marL="1085850" lvl="2" indent="-171450">
              <a:buFont typeface="Arial"/>
              <a:buChar char="•"/>
            </a:pPr>
            <a:r>
              <a:rPr lang="fr-FR" dirty="0"/>
              <a:t>du plan de synthèse</a:t>
            </a:r>
            <a:r>
              <a:rPr lang="fr-FR" baseline="0" dirty="0"/>
              <a:t> des réseaux existants résultants des réponses aux DT et des investigations complémentaires;</a:t>
            </a:r>
          </a:p>
          <a:p>
            <a:pPr marL="1085850" lvl="2" indent="-171450">
              <a:buFont typeface="Arial"/>
              <a:buChar char="•"/>
            </a:pPr>
            <a:r>
              <a:rPr lang="fr-FR" baseline="0" dirty="0"/>
              <a:t>du plan projet;</a:t>
            </a:r>
          </a:p>
          <a:p>
            <a:pPr marL="1085850" lvl="2" indent="-171450">
              <a:buFont typeface="Arial"/>
              <a:buChar char="•"/>
            </a:pPr>
            <a:r>
              <a:rPr lang="fr-FR" baseline="0" dirty="0"/>
              <a:t>du plan de récolement des ouvrages construits.</a:t>
            </a:r>
          </a:p>
          <a:p>
            <a:pPr marL="1085850" lvl="2" indent="-171450">
              <a:buFont typeface="Arial"/>
              <a:buChar char="•"/>
            </a:pPr>
            <a:endParaRPr lang="fr-FR" baseline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9CF52-848A-6744-A328-9118D493BD9A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10480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dirty="0"/>
              <a:t>Gestion de l’intégration des données et le portail constitue alors un outil de gestion documentaire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dirty="0"/>
              <a:t>Organisation de la mutualisation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9CF52-848A-6744-A328-9118D493BD9A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99265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Font typeface="Arial" panose="020B0604020202020204" pitchFamily="34" charset="0"/>
              <a:buChar char="•"/>
            </a:pPr>
            <a:r>
              <a:rPr lang="fr-FR" dirty="0"/>
              <a:t>Les applications « métier » des syndicats et des exploitants de réseaux, ainsi que du prestataire de déclaration de travaux PROTYS, alimentent automatiquement et en temps réel l’application </a:t>
            </a:r>
            <a:r>
              <a:rPr lang="fr-FR" dirty="0" err="1"/>
              <a:t>Syncom</a:t>
            </a:r>
            <a:r>
              <a:rPr lang="fr-FR" dirty="0"/>
              <a:t>. Les données comprennent notamment : l’état d’avancement des chantiers (prévus, ouverts, terminés, archivés), les coordonnés des maîtres d’ouvrage, maîtres d’œuvre et entreprises de travaux, un repérage cartographique.</a:t>
            </a:r>
          </a:p>
          <a:p>
            <a:pPr marL="228600" marR="0" lvl="1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dirty="0"/>
              <a:t>Données amiante et HAP : diagnostics et certificat d’absence</a:t>
            </a:r>
          </a:p>
          <a:p>
            <a:pPr marL="228600" marR="0" lvl="1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dirty="0"/>
              <a:t>PCRS : </a:t>
            </a:r>
            <a:r>
              <a:rPr lang="fr-FR" dirty="0" err="1"/>
              <a:t>géoréférencé</a:t>
            </a:r>
            <a:r>
              <a:rPr lang="fr-FR" dirty="0"/>
              <a:t> en X,Y et Z  et avec un nombre de points levés suffisant ; précision : centimétrique ;</a:t>
            </a:r>
          </a:p>
          <a:p>
            <a:pPr marL="228600" marR="0" lvl="1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fr-FR" dirty="0"/>
          </a:p>
          <a:p>
            <a:pPr marL="228600" indent="-228600">
              <a:buFont typeface="+mj-lt"/>
              <a:buAutoNum type="arabicPeriod"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9CF52-848A-6744-A328-9118D493BD9A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75926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F9CF52-848A-6744-A328-9118D493BD9A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68208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F9CF52-848A-6744-A328-9118D493BD9A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84775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F9CF52-848A-6744-A328-9118D493BD9A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43798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tif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tif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F33375B-D240-8B47-9919-066A8A2DFA9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1700"/>
            <a:ext cx="5455920" cy="280314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328166" y="1295400"/>
            <a:ext cx="6487668" cy="3152887"/>
          </a:xfrm>
          <a:prstGeom prst="rect">
            <a:avLst/>
          </a:prstGeom>
          <a:ln w="3175">
            <a:noFill/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/>
          <a:p>
            <a: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</a:pPr>
            <a:endParaRPr sz="3200" kern="12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6976" y="1522888"/>
            <a:ext cx="6498158" cy="172486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/>
              <a:t>Cliquez et modifiez le titre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86976" y="3319332"/>
            <a:ext cx="6498159" cy="91664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Cliquez pour modifier le style des sous-titres du masque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EED53-9DD9-7C40-A6E9-896400F394E7}" type="datetime1">
              <a:rPr lang="fr-FR" smtClean="0"/>
              <a:t>02/03/2020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5494" y="6275668"/>
            <a:ext cx="4840941" cy="365125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50F20-029A-BB47-867D-C23034C0A330}" type="slidenum">
              <a:rPr lang="fr-FR" smtClean="0"/>
              <a:t>‹N°›</a:t>
            </a:fld>
            <a:endParaRPr lang="fr-FR" dirty="0"/>
          </a:p>
        </p:txBody>
      </p:sp>
      <p:pic>
        <p:nvPicPr>
          <p:cNvPr id="8" name="Image 7"/>
          <p:cNvPicPr>
            <a:picLocks noChangeAspect="1"/>
          </p:cNvPicPr>
          <p:nvPr userDrawn="1"/>
        </p:nvPicPr>
        <p:blipFill>
          <a:blip r:embed="rId3">
            <a:alphaModFix amt="58000"/>
          </a:blip>
          <a:stretch>
            <a:fillRect/>
          </a:stretch>
        </p:blipFill>
        <p:spPr>
          <a:xfrm>
            <a:off x="138204" y="1363660"/>
            <a:ext cx="8867592" cy="4320881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93169620-775A-FC40-84EE-1849C5BCE83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285134" y="0"/>
            <a:ext cx="1858866" cy="169672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fr-FR"/>
              <a:t>Cliquez et modifiez le titre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D1A23-898C-ED4A-A22F-93A237A83E63}" type="datetime1">
              <a:rPr lang="fr-FR" smtClean="0"/>
              <a:t>02/03/2020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50F20-029A-BB47-867D-C23034C0A330}" type="slidenum">
              <a:rPr lang="fr-FR" smtClean="0"/>
              <a:t>‹N°›</a:t>
            </a:fld>
            <a:endParaRPr lang="fr-FR"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Faire glisser l'image vers l'espace réservé ou cliquer sur l'icône pour l'ajouter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469C7-5A0C-AA4A-94B2-EEEF2E5F7809}" type="datetime1">
              <a:rPr lang="fr-FR" smtClean="0"/>
              <a:t>02/03/2020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50F20-029A-BB47-867D-C23034C0A33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fr-FR"/>
              <a:t>Cliquez et modifiez le titre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B0B37-F7B8-7640-85C5-695ABE219E4D}" type="datetime1">
              <a:rPr lang="fr-FR" smtClean="0"/>
              <a:t>02/03/2020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50F20-029A-BB47-867D-C23034C0A33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Espace réservé d’image 20">
            <a:extLst>
              <a:ext uri="{FF2B5EF4-FFF2-40B4-BE49-F238E27FC236}">
                <a16:creationId xmlns:a16="http://schemas.microsoft.com/office/drawing/2014/main" id="{9A70B137-2503-4803-9F56-620A586FA49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7991591" cy="6858000"/>
          </a:xfrm>
          <a:custGeom>
            <a:avLst/>
            <a:gdLst>
              <a:gd name="connsiteX0" fmla="*/ 8526285 w 10655455"/>
              <a:gd name="connsiteY0" fmla="*/ 6283111 h 6858000"/>
              <a:gd name="connsiteX1" fmla="*/ 10157124 w 10655455"/>
              <a:gd name="connsiteY1" fmla="*/ 6283111 h 6858000"/>
              <a:gd name="connsiteX2" fmla="*/ 10407209 w 10655455"/>
              <a:gd name="connsiteY2" fmla="*/ 6430504 h 6858000"/>
              <a:gd name="connsiteX3" fmla="*/ 10606716 w 10655455"/>
              <a:gd name="connsiteY3" fmla="*/ 6774068 h 6858000"/>
              <a:gd name="connsiteX4" fmla="*/ 10655455 w 10655455"/>
              <a:gd name="connsiteY4" fmla="*/ 6858000 h 6858000"/>
              <a:gd name="connsiteX5" fmla="*/ 8025501 w 10655455"/>
              <a:gd name="connsiteY5" fmla="*/ 6858000 h 6858000"/>
              <a:gd name="connsiteX6" fmla="*/ 8129453 w 10655455"/>
              <a:gd name="connsiteY6" fmla="*/ 6678214 h 6858000"/>
              <a:gd name="connsiteX7" fmla="*/ 8272677 w 10655455"/>
              <a:gd name="connsiteY7" fmla="*/ 6430504 h 6858000"/>
              <a:gd name="connsiteX8" fmla="*/ 8526285 w 10655455"/>
              <a:gd name="connsiteY8" fmla="*/ 6283111 h 6858000"/>
              <a:gd name="connsiteX9" fmla="*/ 8508611 w 10655455"/>
              <a:gd name="connsiteY9" fmla="*/ 4776272 h 6858000"/>
              <a:gd name="connsiteX10" fmla="*/ 9153763 w 10655455"/>
              <a:gd name="connsiteY10" fmla="*/ 4776272 h 6858000"/>
              <a:gd name="connsiteX11" fmla="*/ 9252696 w 10655455"/>
              <a:gd name="connsiteY11" fmla="*/ 4834580 h 6858000"/>
              <a:gd name="connsiteX12" fmla="*/ 9575969 w 10655455"/>
              <a:gd name="connsiteY12" fmla="*/ 5391278 h 6858000"/>
              <a:gd name="connsiteX13" fmla="*/ 9575969 w 10655455"/>
              <a:gd name="connsiteY13" fmla="*/ 5505116 h 6858000"/>
              <a:gd name="connsiteX14" fmla="*/ 9252696 w 10655455"/>
              <a:gd name="connsiteY14" fmla="*/ 6061815 h 6858000"/>
              <a:gd name="connsiteX15" fmla="*/ 9153763 w 10655455"/>
              <a:gd name="connsiteY15" fmla="*/ 6120122 h 6858000"/>
              <a:gd name="connsiteX16" fmla="*/ 8508611 w 10655455"/>
              <a:gd name="connsiteY16" fmla="*/ 6120122 h 6858000"/>
              <a:gd name="connsiteX17" fmla="*/ 8408284 w 10655455"/>
              <a:gd name="connsiteY17" fmla="*/ 6061815 h 6858000"/>
              <a:gd name="connsiteX18" fmla="*/ 8086404 w 10655455"/>
              <a:gd name="connsiteY18" fmla="*/ 5505116 h 6858000"/>
              <a:gd name="connsiteX19" fmla="*/ 8086404 w 10655455"/>
              <a:gd name="connsiteY19" fmla="*/ 5391278 h 6858000"/>
              <a:gd name="connsiteX20" fmla="*/ 8408284 w 10655455"/>
              <a:gd name="connsiteY20" fmla="*/ 4834580 h 6858000"/>
              <a:gd name="connsiteX21" fmla="*/ 8508611 w 10655455"/>
              <a:gd name="connsiteY21" fmla="*/ 4776272 h 6858000"/>
              <a:gd name="connsiteX22" fmla="*/ 8438383 w 10655455"/>
              <a:gd name="connsiteY22" fmla="*/ 4182594 h 6858000"/>
              <a:gd name="connsiteX23" fmla="*/ 8671249 w 10655455"/>
              <a:gd name="connsiteY23" fmla="*/ 4182594 h 6858000"/>
              <a:gd name="connsiteX24" fmla="*/ 8706958 w 10655455"/>
              <a:gd name="connsiteY24" fmla="*/ 4203640 h 6858000"/>
              <a:gd name="connsiteX25" fmla="*/ 8823642 w 10655455"/>
              <a:gd name="connsiteY25" fmla="*/ 4404579 h 6858000"/>
              <a:gd name="connsiteX26" fmla="*/ 8823642 w 10655455"/>
              <a:gd name="connsiteY26" fmla="*/ 4445668 h 6858000"/>
              <a:gd name="connsiteX27" fmla="*/ 8706958 w 10655455"/>
              <a:gd name="connsiteY27" fmla="*/ 4646606 h 6858000"/>
              <a:gd name="connsiteX28" fmla="*/ 8671249 w 10655455"/>
              <a:gd name="connsiteY28" fmla="*/ 4667652 h 6858000"/>
              <a:gd name="connsiteX29" fmla="*/ 8438383 w 10655455"/>
              <a:gd name="connsiteY29" fmla="*/ 4667652 h 6858000"/>
              <a:gd name="connsiteX30" fmla="*/ 8402170 w 10655455"/>
              <a:gd name="connsiteY30" fmla="*/ 4646606 h 6858000"/>
              <a:gd name="connsiteX31" fmla="*/ 8285989 w 10655455"/>
              <a:gd name="connsiteY31" fmla="*/ 4445668 h 6858000"/>
              <a:gd name="connsiteX32" fmla="*/ 8285989 w 10655455"/>
              <a:gd name="connsiteY32" fmla="*/ 4404579 h 6858000"/>
              <a:gd name="connsiteX33" fmla="*/ 8402170 w 10655455"/>
              <a:gd name="connsiteY33" fmla="*/ 4203640 h 6858000"/>
              <a:gd name="connsiteX34" fmla="*/ 8438383 w 10655455"/>
              <a:gd name="connsiteY34" fmla="*/ 4182594 h 6858000"/>
              <a:gd name="connsiteX35" fmla="*/ 7678681 w 10655455"/>
              <a:gd name="connsiteY35" fmla="*/ 3459104 h 6858000"/>
              <a:gd name="connsiteX36" fmla="*/ 8119685 w 10655455"/>
              <a:gd name="connsiteY36" fmla="*/ 3459104 h 6858000"/>
              <a:gd name="connsiteX37" fmla="*/ 8187313 w 10655455"/>
              <a:gd name="connsiteY37" fmla="*/ 3498961 h 6858000"/>
              <a:gd name="connsiteX38" fmla="*/ 8408292 w 10655455"/>
              <a:gd name="connsiteY38" fmla="*/ 3879501 h 6858000"/>
              <a:gd name="connsiteX39" fmla="*/ 8408292 w 10655455"/>
              <a:gd name="connsiteY39" fmla="*/ 3957318 h 6858000"/>
              <a:gd name="connsiteX40" fmla="*/ 8187313 w 10655455"/>
              <a:gd name="connsiteY40" fmla="*/ 4337857 h 6858000"/>
              <a:gd name="connsiteX41" fmla="*/ 8119685 w 10655455"/>
              <a:gd name="connsiteY41" fmla="*/ 4377714 h 6858000"/>
              <a:gd name="connsiteX42" fmla="*/ 7678681 w 10655455"/>
              <a:gd name="connsiteY42" fmla="*/ 4377714 h 6858000"/>
              <a:gd name="connsiteX43" fmla="*/ 7610101 w 10655455"/>
              <a:gd name="connsiteY43" fmla="*/ 4337857 h 6858000"/>
              <a:gd name="connsiteX44" fmla="*/ 7390076 w 10655455"/>
              <a:gd name="connsiteY44" fmla="*/ 3957318 h 6858000"/>
              <a:gd name="connsiteX45" fmla="*/ 7390076 w 10655455"/>
              <a:gd name="connsiteY45" fmla="*/ 3879501 h 6858000"/>
              <a:gd name="connsiteX46" fmla="*/ 7610101 w 10655455"/>
              <a:gd name="connsiteY46" fmla="*/ 3498961 h 6858000"/>
              <a:gd name="connsiteX47" fmla="*/ 7678681 w 10655455"/>
              <a:gd name="connsiteY47" fmla="*/ 3459104 h 6858000"/>
              <a:gd name="connsiteX48" fmla="*/ 9108816 w 10655455"/>
              <a:gd name="connsiteY48" fmla="*/ 2082751 h 6858000"/>
              <a:gd name="connsiteX49" fmla="*/ 9876937 w 10655455"/>
              <a:gd name="connsiteY49" fmla="*/ 2082751 h 6858000"/>
              <a:gd name="connsiteX50" fmla="*/ 9994727 w 10655455"/>
              <a:gd name="connsiteY50" fmla="*/ 2152172 h 6858000"/>
              <a:gd name="connsiteX51" fmla="*/ 10379617 w 10655455"/>
              <a:gd name="connsiteY51" fmla="*/ 2814978 h 6858000"/>
              <a:gd name="connsiteX52" fmla="*/ 10379617 w 10655455"/>
              <a:gd name="connsiteY52" fmla="*/ 2950515 h 6858000"/>
              <a:gd name="connsiteX53" fmla="*/ 9994727 w 10655455"/>
              <a:gd name="connsiteY53" fmla="*/ 3613321 h 6858000"/>
              <a:gd name="connsiteX54" fmla="*/ 9876937 w 10655455"/>
              <a:gd name="connsiteY54" fmla="*/ 3682742 h 6858000"/>
              <a:gd name="connsiteX55" fmla="*/ 9108816 w 10655455"/>
              <a:gd name="connsiteY55" fmla="*/ 3682742 h 6858000"/>
              <a:gd name="connsiteX56" fmla="*/ 8989367 w 10655455"/>
              <a:gd name="connsiteY56" fmla="*/ 3613321 h 6858000"/>
              <a:gd name="connsiteX57" fmla="*/ 8606137 w 10655455"/>
              <a:gd name="connsiteY57" fmla="*/ 2950515 h 6858000"/>
              <a:gd name="connsiteX58" fmla="*/ 8606137 w 10655455"/>
              <a:gd name="connsiteY58" fmla="*/ 2814978 h 6858000"/>
              <a:gd name="connsiteX59" fmla="*/ 8989367 w 10655455"/>
              <a:gd name="connsiteY59" fmla="*/ 2152172 h 6858000"/>
              <a:gd name="connsiteX60" fmla="*/ 9108816 w 10655455"/>
              <a:gd name="connsiteY60" fmla="*/ 2082751 h 6858000"/>
              <a:gd name="connsiteX61" fmla="*/ 1321854 w 10655455"/>
              <a:gd name="connsiteY61" fmla="*/ 2071857 h 6858000"/>
              <a:gd name="connsiteX62" fmla="*/ 5365317 w 10655455"/>
              <a:gd name="connsiteY62" fmla="*/ 2071857 h 6858000"/>
              <a:gd name="connsiteX63" fmla="*/ 5985373 w 10655455"/>
              <a:gd name="connsiteY63" fmla="*/ 2437296 h 6858000"/>
              <a:gd name="connsiteX64" fmla="*/ 8011470 w 10655455"/>
              <a:gd name="connsiteY64" fmla="*/ 5926372 h 6858000"/>
              <a:gd name="connsiteX65" fmla="*/ 8011470 w 10655455"/>
              <a:gd name="connsiteY65" fmla="*/ 6639850 h 6858000"/>
              <a:gd name="connsiteX66" fmla="*/ 7904625 w 10655455"/>
              <a:gd name="connsiteY66" fmla="*/ 6823844 h 6858000"/>
              <a:gd name="connsiteX67" fmla="*/ 7884791 w 10655455"/>
              <a:gd name="connsiteY67" fmla="*/ 6858000 h 6858000"/>
              <a:gd name="connsiteX68" fmla="*/ 0 w 10655455"/>
              <a:gd name="connsiteY68" fmla="*/ 6858000 h 6858000"/>
              <a:gd name="connsiteX69" fmla="*/ 0 w 10655455"/>
              <a:gd name="connsiteY69" fmla="*/ 3635967 h 6858000"/>
              <a:gd name="connsiteX70" fmla="*/ 27177 w 10655455"/>
              <a:gd name="connsiteY70" fmla="*/ 3588964 h 6858000"/>
              <a:gd name="connsiteX71" fmla="*/ 693065 w 10655455"/>
              <a:gd name="connsiteY71" fmla="*/ 2437296 h 6858000"/>
              <a:gd name="connsiteX72" fmla="*/ 1321854 w 10655455"/>
              <a:gd name="connsiteY72" fmla="*/ 2071857 h 6858000"/>
              <a:gd name="connsiteX73" fmla="*/ 6786399 w 10655455"/>
              <a:gd name="connsiteY73" fmla="*/ 753840 h 6858000"/>
              <a:gd name="connsiteX74" fmla="*/ 8025968 w 10655455"/>
              <a:gd name="connsiteY74" fmla="*/ 753840 h 6858000"/>
              <a:gd name="connsiteX75" fmla="*/ 8216053 w 10655455"/>
              <a:gd name="connsiteY75" fmla="*/ 865869 h 6858000"/>
              <a:gd name="connsiteX76" fmla="*/ 8837177 w 10655455"/>
              <a:gd name="connsiteY76" fmla="*/ 1935484 h 6858000"/>
              <a:gd name="connsiteX77" fmla="*/ 8837177 w 10655455"/>
              <a:gd name="connsiteY77" fmla="*/ 2154207 h 6858000"/>
              <a:gd name="connsiteX78" fmla="*/ 8216053 w 10655455"/>
              <a:gd name="connsiteY78" fmla="*/ 3223823 h 6858000"/>
              <a:gd name="connsiteX79" fmla="*/ 8025968 w 10655455"/>
              <a:gd name="connsiteY79" fmla="*/ 3335852 h 6858000"/>
              <a:gd name="connsiteX80" fmla="*/ 6786399 w 10655455"/>
              <a:gd name="connsiteY80" fmla="*/ 3335852 h 6858000"/>
              <a:gd name="connsiteX81" fmla="*/ 6593637 w 10655455"/>
              <a:gd name="connsiteY81" fmla="*/ 3223823 h 6858000"/>
              <a:gd name="connsiteX82" fmla="*/ 5975192 w 10655455"/>
              <a:gd name="connsiteY82" fmla="*/ 2154207 h 6858000"/>
              <a:gd name="connsiteX83" fmla="*/ 5975192 w 10655455"/>
              <a:gd name="connsiteY83" fmla="*/ 1935484 h 6858000"/>
              <a:gd name="connsiteX84" fmla="*/ 6593637 w 10655455"/>
              <a:gd name="connsiteY84" fmla="*/ 865869 h 6858000"/>
              <a:gd name="connsiteX85" fmla="*/ 6786399 w 10655455"/>
              <a:gd name="connsiteY85" fmla="*/ 753840 h 6858000"/>
              <a:gd name="connsiteX86" fmla="*/ 0 w 10655455"/>
              <a:gd name="connsiteY86" fmla="*/ 0 h 6858000"/>
              <a:gd name="connsiteX87" fmla="*/ 6966294 w 10655455"/>
              <a:gd name="connsiteY87" fmla="*/ 0 h 6858000"/>
              <a:gd name="connsiteX88" fmla="*/ 6852387 w 10655455"/>
              <a:gd name="connsiteY88" fmla="*/ 196155 h 6858000"/>
              <a:gd name="connsiteX89" fmla="*/ 6043321 w 10655455"/>
              <a:gd name="connsiteY89" fmla="*/ 1589421 h 6858000"/>
              <a:gd name="connsiteX90" fmla="*/ 5423265 w 10655455"/>
              <a:gd name="connsiteY90" fmla="*/ 1954861 h 6858000"/>
              <a:gd name="connsiteX91" fmla="*/ 1379802 w 10655455"/>
              <a:gd name="connsiteY91" fmla="*/ 1954861 h 6858000"/>
              <a:gd name="connsiteX92" fmla="*/ 751013 w 10655455"/>
              <a:gd name="connsiteY92" fmla="*/ 1589421 h 6858000"/>
              <a:gd name="connsiteX93" fmla="*/ 1951 w 10655455"/>
              <a:gd name="connsiteY93" fmla="*/ 293901 h 6858000"/>
              <a:gd name="connsiteX94" fmla="*/ 0 w 10655455"/>
              <a:gd name="connsiteY94" fmla="*/ 29052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10655455" h="6858000">
                <a:moveTo>
                  <a:pt x="8526285" y="6283111"/>
                </a:moveTo>
                <a:cubicBezTo>
                  <a:pt x="8526285" y="6283111"/>
                  <a:pt x="8526285" y="6283111"/>
                  <a:pt x="10157124" y="6283111"/>
                </a:cubicBezTo>
                <a:cubicBezTo>
                  <a:pt x="10259271" y="6283111"/>
                  <a:pt x="10357896" y="6339261"/>
                  <a:pt x="10407209" y="6430504"/>
                </a:cubicBezTo>
                <a:cubicBezTo>
                  <a:pt x="10407209" y="6430504"/>
                  <a:pt x="10407209" y="6430504"/>
                  <a:pt x="10606716" y="6774068"/>
                </a:cubicBezTo>
                <a:lnTo>
                  <a:pt x="10655455" y="6858000"/>
                </a:lnTo>
                <a:lnTo>
                  <a:pt x="8025501" y="6858000"/>
                </a:lnTo>
                <a:lnTo>
                  <a:pt x="8129453" y="6678214"/>
                </a:lnTo>
                <a:cubicBezTo>
                  <a:pt x="8174148" y="6600912"/>
                  <a:pt x="8221824" y="6518457"/>
                  <a:pt x="8272677" y="6430504"/>
                </a:cubicBezTo>
                <a:cubicBezTo>
                  <a:pt x="8325512" y="6339261"/>
                  <a:pt x="8420615" y="6283111"/>
                  <a:pt x="8526285" y="6283111"/>
                </a:cubicBezTo>
                <a:close/>
                <a:moveTo>
                  <a:pt x="8508611" y="4776272"/>
                </a:moveTo>
                <a:cubicBezTo>
                  <a:pt x="8508611" y="4776272"/>
                  <a:pt x="8508611" y="4776272"/>
                  <a:pt x="9153763" y="4776272"/>
                </a:cubicBezTo>
                <a:cubicBezTo>
                  <a:pt x="9194173" y="4776272"/>
                  <a:pt x="9233188" y="4798484"/>
                  <a:pt x="9252696" y="4834580"/>
                </a:cubicBezTo>
                <a:cubicBezTo>
                  <a:pt x="9252696" y="4834580"/>
                  <a:pt x="9252696" y="4834580"/>
                  <a:pt x="9575969" y="5391278"/>
                </a:cubicBezTo>
                <a:cubicBezTo>
                  <a:pt x="9596871" y="5425985"/>
                  <a:pt x="9596871" y="5470409"/>
                  <a:pt x="9575969" y="5505116"/>
                </a:cubicBezTo>
                <a:cubicBezTo>
                  <a:pt x="9575969" y="5505116"/>
                  <a:pt x="9575969" y="5505116"/>
                  <a:pt x="9252696" y="6061815"/>
                </a:cubicBezTo>
                <a:cubicBezTo>
                  <a:pt x="9233188" y="6097909"/>
                  <a:pt x="9194173" y="6120122"/>
                  <a:pt x="9153763" y="6120122"/>
                </a:cubicBezTo>
                <a:cubicBezTo>
                  <a:pt x="9153763" y="6120122"/>
                  <a:pt x="9153763" y="6120122"/>
                  <a:pt x="8508611" y="6120122"/>
                </a:cubicBezTo>
                <a:cubicBezTo>
                  <a:pt x="8466808" y="6120122"/>
                  <a:pt x="8429186" y="6097909"/>
                  <a:pt x="8408284" y="6061815"/>
                </a:cubicBezTo>
                <a:cubicBezTo>
                  <a:pt x="8408284" y="6061815"/>
                  <a:pt x="8408284" y="6061815"/>
                  <a:pt x="8086404" y="5505116"/>
                </a:cubicBezTo>
                <a:cubicBezTo>
                  <a:pt x="8065503" y="5470409"/>
                  <a:pt x="8065503" y="5425985"/>
                  <a:pt x="8086404" y="5391278"/>
                </a:cubicBezTo>
                <a:cubicBezTo>
                  <a:pt x="8086404" y="5391278"/>
                  <a:pt x="8086404" y="5391278"/>
                  <a:pt x="8408284" y="4834580"/>
                </a:cubicBezTo>
                <a:cubicBezTo>
                  <a:pt x="8429186" y="4798484"/>
                  <a:pt x="8466808" y="4776272"/>
                  <a:pt x="8508611" y="4776272"/>
                </a:cubicBezTo>
                <a:close/>
                <a:moveTo>
                  <a:pt x="8438383" y="4182594"/>
                </a:moveTo>
                <a:cubicBezTo>
                  <a:pt x="8438383" y="4182594"/>
                  <a:pt x="8438383" y="4182594"/>
                  <a:pt x="8671249" y="4182594"/>
                </a:cubicBezTo>
                <a:cubicBezTo>
                  <a:pt x="8685834" y="4182594"/>
                  <a:pt x="8699916" y="4190612"/>
                  <a:pt x="8706958" y="4203640"/>
                </a:cubicBezTo>
                <a:cubicBezTo>
                  <a:pt x="8706958" y="4203640"/>
                  <a:pt x="8706958" y="4203640"/>
                  <a:pt x="8823642" y="4404579"/>
                </a:cubicBezTo>
                <a:cubicBezTo>
                  <a:pt x="8831187" y="4417106"/>
                  <a:pt x="8831187" y="4433141"/>
                  <a:pt x="8823642" y="4445668"/>
                </a:cubicBezTo>
                <a:cubicBezTo>
                  <a:pt x="8823642" y="4445668"/>
                  <a:pt x="8823642" y="4445668"/>
                  <a:pt x="8706958" y="4646606"/>
                </a:cubicBezTo>
                <a:cubicBezTo>
                  <a:pt x="8699916" y="4659635"/>
                  <a:pt x="8685834" y="4667652"/>
                  <a:pt x="8671249" y="4667652"/>
                </a:cubicBezTo>
                <a:cubicBezTo>
                  <a:pt x="8671249" y="4667652"/>
                  <a:pt x="8671249" y="4667652"/>
                  <a:pt x="8438383" y="4667652"/>
                </a:cubicBezTo>
                <a:cubicBezTo>
                  <a:pt x="8423295" y="4667652"/>
                  <a:pt x="8409715" y="4659635"/>
                  <a:pt x="8402170" y="4646606"/>
                </a:cubicBezTo>
                <a:cubicBezTo>
                  <a:pt x="8402170" y="4646606"/>
                  <a:pt x="8402170" y="4646606"/>
                  <a:pt x="8285989" y="4445668"/>
                </a:cubicBezTo>
                <a:cubicBezTo>
                  <a:pt x="8278445" y="4433141"/>
                  <a:pt x="8278445" y="4417106"/>
                  <a:pt x="8285989" y="4404579"/>
                </a:cubicBezTo>
                <a:cubicBezTo>
                  <a:pt x="8285989" y="4404579"/>
                  <a:pt x="8285989" y="4404579"/>
                  <a:pt x="8402170" y="4203640"/>
                </a:cubicBezTo>
                <a:cubicBezTo>
                  <a:pt x="8409715" y="4190612"/>
                  <a:pt x="8423295" y="4182594"/>
                  <a:pt x="8438383" y="4182594"/>
                </a:cubicBezTo>
                <a:close/>
                <a:moveTo>
                  <a:pt x="7678681" y="3459104"/>
                </a:moveTo>
                <a:cubicBezTo>
                  <a:pt x="7678681" y="3459104"/>
                  <a:pt x="7678681" y="3459104"/>
                  <a:pt x="8119685" y="3459104"/>
                </a:cubicBezTo>
                <a:cubicBezTo>
                  <a:pt x="8147308" y="3459104"/>
                  <a:pt x="8173978" y="3474287"/>
                  <a:pt x="8187313" y="3498961"/>
                </a:cubicBezTo>
                <a:cubicBezTo>
                  <a:pt x="8187313" y="3498961"/>
                  <a:pt x="8187313" y="3498961"/>
                  <a:pt x="8408292" y="3879501"/>
                </a:cubicBezTo>
                <a:cubicBezTo>
                  <a:pt x="8422579" y="3903225"/>
                  <a:pt x="8422579" y="3933593"/>
                  <a:pt x="8408292" y="3957318"/>
                </a:cubicBezTo>
                <a:cubicBezTo>
                  <a:pt x="8408292" y="3957318"/>
                  <a:pt x="8408292" y="3957318"/>
                  <a:pt x="8187313" y="4337857"/>
                </a:cubicBezTo>
                <a:cubicBezTo>
                  <a:pt x="8173978" y="4362531"/>
                  <a:pt x="8147308" y="4377714"/>
                  <a:pt x="8119685" y="4377714"/>
                </a:cubicBezTo>
                <a:cubicBezTo>
                  <a:pt x="8119685" y="4377714"/>
                  <a:pt x="8119685" y="4377714"/>
                  <a:pt x="7678681" y="4377714"/>
                </a:cubicBezTo>
                <a:cubicBezTo>
                  <a:pt x="7650106" y="4377714"/>
                  <a:pt x="7624388" y="4362531"/>
                  <a:pt x="7610101" y="4337857"/>
                </a:cubicBezTo>
                <a:cubicBezTo>
                  <a:pt x="7610101" y="4337857"/>
                  <a:pt x="7610101" y="4337857"/>
                  <a:pt x="7390076" y="3957318"/>
                </a:cubicBezTo>
                <a:cubicBezTo>
                  <a:pt x="7375787" y="3933593"/>
                  <a:pt x="7375787" y="3903225"/>
                  <a:pt x="7390076" y="3879501"/>
                </a:cubicBezTo>
                <a:cubicBezTo>
                  <a:pt x="7390076" y="3879501"/>
                  <a:pt x="7390076" y="3879501"/>
                  <a:pt x="7610101" y="3498961"/>
                </a:cubicBezTo>
                <a:cubicBezTo>
                  <a:pt x="7624388" y="3474287"/>
                  <a:pt x="7650106" y="3459104"/>
                  <a:pt x="7678681" y="3459104"/>
                </a:cubicBezTo>
                <a:close/>
                <a:moveTo>
                  <a:pt x="9108816" y="2082751"/>
                </a:moveTo>
                <a:cubicBezTo>
                  <a:pt x="9108816" y="2082751"/>
                  <a:pt x="9108816" y="2082751"/>
                  <a:pt x="9876937" y="2082751"/>
                </a:cubicBezTo>
                <a:cubicBezTo>
                  <a:pt x="9925048" y="2082751"/>
                  <a:pt x="9971500" y="2109197"/>
                  <a:pt x="9994727" y="2152172"/>
                </a:cubicBezTo>
                <a:cubicBezTo>
                  <a:pt x="9994727" y="2152172"/>
                  <a:pt x="9994727" y="2152172"/>
                  <a:pt x="10379617" y="2814978"/>
                </a:cubicBezTo>
                <a:cubicBezTo>
                  <a:pt x="10404502" y="2856301"/>
                  <a:pt x="10404502" y="2909193"/>
                  <a:pt x="10379617" y="2950515"/>
                </a:cubicBezTo>
                <a:cubicBezTo>
                  <a:pt x="10379617" y="2950515"/>
                  <a:pt x="10379617" y="2950515"/>
                  <a:pt x="9994727" y="3613321"/>
                </a:cubicBezTo>
                <a:cubicBezTo>
                  <a:pt x="9971500" y="3656296"/>
                  <a:pt x="9925048" y="3682742"/>
                  <a:pt x="9876937" y="3682742"/>
                </a:cubicBezTo>
                <a:cubicBezTo>
                  <a:pt x="9876937" y="3682742"/>
                  <a:pt x="9876937" y="3682742"/>
                  <a:pt x="9108816" y="3682742"/>
                </a:cubicBezTo>
                <a:cubicBezTo>
                  <a:pt x="9059045" y="3682742"/>
                  <a:pt x="9014252" y="3656296"/>
                  <a:pt x="8989367" y="3613321"/>
                </a:cubicBezTo>
                <a:cubicBezTo>
                  <a:pt x="8989367" y="3613321"/>
                  <a:pt x="8989367" y="3613321"/>
                  <a:pt x="8606137" y="2950515"/>
                </a:cubicBezTo>
                <a:cubicBezTo>
                  <a:pt x="8581251" y="2909193"/>
                  <a:pt x="8581251" y="2856301"/>
                  <a:pt x="8606137" y="2814978"/>
                </a:cubicBezTo>
                <a:cubicBezTo>
                  <a:pt x="8606137" y="2814978"/>
                  <a:pt x="8606137" y="2814978"/>
                  <a:pt x="8989367" y="2152172"/>
                </a:cubicBezTo>
                <a:cubicBezTo>
                  <a:pt x="9014252" y="2109197"/>
                  <a:pt x="9059045" y="2082751"/>
                  <a:pt x="9108816" y="2082751"/>
                </a:cubicBezTo>
                <a:close/>
                <a:moveTo>
                  <a:pt x="1321854" y="2071857"/>
                </a:moveTo>
                <a:cubicBezTo>
                  <a:pt x="1321854" y="2071857"/>
                  <a:pt x="1321854" y="2071857"/>
                  <a:pt x="5365317" y="2071857"/>
                </a:cubicBezTo>
                <a:cubicBezTo>
                  <a:pt x="5618580" y="2071857"/>
                  <a:pt x="5863108" y="2211072"/>
                  <a:pt x="5985373" y="2437296"/>
                </a:cubicBezTo>
                <a:cubicBezTo>
                  <a:pt x="5985373" y="2437296"/>
                  <a:pt x="5985373" y="2437296"/>
                  <a:pt x="8011470" y="5926372"/>
                </a:cubicBezTo>
                <a:cubicBezTo>
                  <a:pt x="8142468" y="6143896"/>
                  <a:pt x="8142468" y="6422327"/>
                  <a:pt x="8011470" y="6639850"/>
                </a:cubicBezTo>
                <a:cubicBezTo>
                  <a:pt x="8011470" y="6639850"/>
                  <a:pt x="8011470" y="6639850"/>
                  <a:pt x="7904625" y="6823844"/>
                </a:cubicBezTo>
                <a:lnTo>
                  <a:pt x="7884791" y="6858000"/>
                </a:lnTo>
                <a:lnTo>
                  <a:pt x="0" y="6858000"/>
                </a:lnTo>
                <a:lnTo>
                  <a:pt x="0" y="3635967"/>
                </a:lnTo>
                <a:lnTo>
                  <a:pt x="27177" y="3588964"/>
                </a:lnTo>
                <a:cubicBezTo>
                  <a:pt x="220245" y="3255048"/>
                  <a:pt x="440895" y="2873431"/>
                  <a:pt x="693065" y="2437296"/>
                </a:cubicBezTo>
                <a:cubicBezTo>
                  <a:pt x="824063" y="2211072"/>
                  <a:pt x="1059859" y="2071857"/>
                  <a:pt x="1321854" y="2071857"/>
                </a:cubicBezTo>
                <a:close/>
                <a:moveTo>
                  <a:pt x="6786399" y="753840"/>
                </a:moveTo>
                <a:cubicBezTo>
                  <a:pt x="6786399" y="753840"/>
                  <a:pt x="6786399" y="753840"/>
                  <a:pt x="8025968" y="753840"/>
                </a:cubicBezTo>
                <a:cubicBezTo>
                  <a:pt x="8103608" y="753840"/>
                  <a:pt x="8178571" y="796518"/>
                  <a:pt x="8216053" y="865869"/>
                </a:cubicBezTo>
                <a:cubicBezTo>
                  <a:pt x="8216053" y="865869"/>
                  <a:pt x="8216053" y="865869"/>
                  <a:pt x="8837177" y="1935484"/>
                </a:cubicBezTo>
                <a:cubicBezTo>
                  <a:pt x="8877335" y="2002169"/>
                  <a:pt x="8877335" y="2087523"/>
                  <a:pt x="8837177" y="2154207"/>
                </a:cubicBezTo>
                <a:cubicBezTo>
                  <a:pt x="8837177" y="2154207"/>
                  <a:pt x="8837177" y="2154207"/>
                  <a:pt x="8216053" y="3223823"/>
                </a:cubicBezTo>
                <a:cubicBezTo>
                  <a:pt x="8178571" y="3293174"/>
                  <a:pt x="8103608" y="3335852"/>
                  <a:pt x="8025968" y="3335852"/>
                </a:cubicBezTo>
                <a:cubicBezTo>
                  <a:pt x="8025968" y="3335852"/>
                  <a:pt x="8025968" y="3335852"/>
                  <a:pt x="6786399" y="3335852"/>
                </a:cubicBezTo>
                <a:cubicBezTo>
                  <a:pt x="6706082" y="3335852"/>
                  <a:pt x="6633796" y="3293174"/>
                  <a:pt x="6593637" y="3223823"/>
                </a:cubicBezTo>
                <a:cubicBezTo>
                  <a:pt x="6593637" y="3223823"/>
                  <a:pt x="6593637" y="3223823"/>
                  <a:pt x="5975192" y="2154207"/>
                </a:cubicBezTo>
                <a:cubicBezTo>
                  <a:pt x="5935033" y="2087523"/>
                  <a:pt x="5935033" y="2002169"/>
                  <a:pt x="5975192" y="1935484"/>
                </a:cubicBezTo>
                <a:cubicBezTo>
                  <a:pt x="5975192" y="1935484"/>
                  <a:pt x="5975192" y="1935484"/>
                  <a:pt x="6593637" y="865869"/>
                </a:cubicBezTo>
                <a:cubicBezTo>
                  <a:pt x="6633796" y="796518"/>
                  <a:pt x="6706082" y="753840"/>
                  <a:pt x="6786399" y="753840"/>
                </a:cubicBezTo>
                <a:close/>
                <a:moveTo>
                  <a:pt x="0" y="0"/>
                </a:moveTo>
                <a:lnTo>
                  <a:pt x="6966294" y="0"/>
                </a:lnTo>
                <a:lnTo>
                  <a:pt x="6852387" y="196155"/>
                </a:lnTo>
                <a:cubicBezTo>
                  <a:pt x="6627011" y="584267"/>
                  <a:pt x="6359899" y="1044253"/>
                  <a:pt x="6043321" y="1589421"/>
                </a:cubicBezTo>
                <a:cubicBezTo>
                  <a:pt x="5921057" y="1815646"/>
                  <a:pt x="5676528" y="1954861"/>
                  <a:pt x="5423265" y="1954861"/>
                </a:cubicBezTo>
                <a:cubicBezTo>
                  <a:pt x="5423265" y="1954861"/>
                  <a:pt x="5423265" y="1954861"/>
                  <a:pt x="1379802" y="1954861"/>
                </a:cubicBezTo>
                <a:cubicBezTo>
                  <a:pt x="1117807" y="1954861"/>
                  <a:pt x="882012" y="1815646"/>
                  <a:pt x="751013" y="1589421"/>
                </a:cubicBezTo>
                <a:cubicBezTo>
                  <a:pt x="751013" y="1589421"/>
                  <a:pt x="751013" y="1589421"/>
                  <a:pt x="1951" y="293901"/>
                </a:cubicBezTo>
                <a:lnTo>
                  <a:pt x="0" y="29052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2160000" rtlCol="0" anchor="t">
            <a:noAutofit/>
          </a:bodyPr>
          <a:lstStyle>
            <a:lvl1pPr marL="0" indent="0" algn="ctr">
              <a:buNone/>
              <a:defRPr sz="9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fr-FR" noProof="0" dirty="0"/>
              <a:t>Insérez ou glissez-déplacez une photo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1220" y="3271758"/>
            <a:ext cx="3344825" cy="3146839"/>
          </a:xfrm>
          <a:prstGeom prst="roundRect">
            <a:avLst>
              <a:gd name="adj" fmla="val 2139"/>
            </a:avLst>
          </a:prstGeom>
          <a:gradFill>
            <a:gsLst>
              <a:gs pos="100000">
                <a:schemeClr val="tx1">
                  <a:lumMod val="95000"/>
                  <a:lumOff val="500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  <a:lin ang="10800000" scaled="0"/>
          </a:gradFill>
          <a:ln>
            <a:solidFill>
              <a:schemeClr val="bg1">
                <a:lumMod val="50000"/>
              </a:schemeClr>
            </a:solidFill>
          </a:ln>
        </p:spPr>
        <p:txBody>
          <a:bodyPr lIns="180000" tIns="288000" rIns="180000" bIns="180000" rtlCol="0" anchor="t"/>
          <a:lstStyle>
            <a:lvl1pPr algn="l">
              <a:lnSpc>
                <a:spcPts val="3000"/>
              </a:lnSpc>
              <a:defRPr sz="3300" b="1" spc="-225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rtl="0"/>
            <a:r>
              <a:rPr lang="fr-FR" noProof="0" dirty="0"/>
              <a:t>Cliquez pour modifier le titre de la présentation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7725" y="5250495"/>
            <a:ext cx="3000375" cy="997905"/>
          </a:xfrm>
          <a:noFill/>
        </p:spPr>
        <p:txBody>
          <a:bodyPr lIns="0" tIns="0" rIns="0" bIns="0" rtlCol="0"/>
          <a:lstStyle>
            <a:lvl1pPr marL="0" indent="0" algn="l">
              <a:buNone/>
              <a:defRPr sz="1575">
                <a:solidFill>
                  <a:schemeClr val="bg1">
                    <a:lumMod val="95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rtl="0"/>
            <a:r>
              <a:rPr lang="fr-FR" noProof="0"/>
              <a:t>Modifiez le style des sous-titres du masque</a:t>
            </a:r>
          </a:p>
        </p:txBody>
      </p:sp>
    </p:spTree>
    <p:extLst>
      <p:ext uri="{BB962C8B-B14F-4D97-AF65-F5344CB8AC3E}">
        <p14:creationId xmlns:p14="http://schemas.microsoft.com/office/powerpoint/2010/main" val="3381557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bg>
      <p:bgPr>
        <a:blipFill dpi="0" rotWithShape="1">
          <a:blip r:embed="rId2">
            <a:alphaModFix amt="2000"/>
            <a:duotone>
              <a:schemeClr val="bg2">
                <a:shade val="40000"/>
                <a:satMod val="400000"/>
              </a:schemeClr>
              <a:schemeClr val="bg2">
                <a:tint val="10000"/>
                <a:satMod val="200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7C3AE3AE-8D99-A241-ACE4-AB4B7B2C5FB5}"/>
              </a:ext>
            </a:extLst>
          </p:cNvPr>
          <p:cNvPicPr/>
          <p:nvPr userDrawn="1"/>
        </p:nvPicPr>
        <p:blipFill>
          <a:blip r:embed="rId3">
            <a:alphaModFix am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8288" y="4346575"/>
            <a:ext cx="4039235" cy="401701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sz="3600"/>
            </a:lvl1pPr>
          </a:lstStyle>
          <a:p>
            <a:r>
              <a:rPr lang="fr-FR" dirty="0"/>
              <a:t>Cliquez et modifiez le titre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4453"/>
                </a:solidFill>
              </a:defRPr>
            </a:lvl1pPr>
            <a:lvl2pPr>
              <a:defRPr>
                <a:solidFill>
                  <a:srgbClr val="004453"/>
                </a:solidFill>
              </a:defRPr>
            </a:lvl2pPr>
            <a:lvl3pPr>
              <a:defRPr>
                <a:solidFill>
                  <a:srgbClr val="004453"/>
                </a:solidFill>
              </a:defRPr>
            </a:lvl3pPr>
            <a:lvl4pPr>
              <a:defRPr>
                <a:solidFill>
                  <a:srgbClr val="004453"/>
                </a:solidFill>
              </a:defRPr>
            </a:lvl4pPr>
            <a:lvl5pPr>
              <a:defRPr>
                <a:solidFill>
                  <a:srgbClr val="004453"/>
                </a:solidFill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56222-2B5A-C94A-BF4F-E4254C60471C}" type="datetime1">
              <a:rPr lang="fr-FR" smtClean="0"/>
              <a:t>02/03/2020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/>
            </a:lvl1pPr>
          </a:lstStyle>
          <a:p>
            <a:fld id="{A1050F20-029A-BB47-867D-C23034C0A330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positive de titre avec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fr-FR"/>
              <a:t>Cliquez et modifiez le titre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60168-E25B-3E42-90BB-453A7B859197}" type="datetime1">
              <a:rPr lang="fr-FR" smtClean="0"/>
              <a:t>02/03/2020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50F20-029A-BB47-867D-C23034C0A330}" type="slidenum">
              <a:rPr lang="fr-FR" smtClean="0"/>
              <a:t>‹N°›</a:t>
            </a:fld>
            <a:endParaRPr lang="fr-FR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Faire glisser l'image vers l'espace réservé ou cliquer sur l'icône pour l'ajouter</a:t>
            </a:r>
            <a:endParaRPr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 anchor="b" anchorCtr="0"/>
          <a:lstStyle>
            <a:lvl1pPr algn="ctr">
              <a:defRPr sz="4600" b="0" cap="none" baseline="0"/>
            </a:lvl1pPr>
          </a:lstStyle>
          <a:p>
            <a:r>
              <a:rPr lang="fr-FR"/>
              <a:t>Cliquez et modifiez le titre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16BA7-59A5-C548-AD5A-75F0658054DE}" type="datetime1">
              <a:rPr lang="fr-FR" smtClean="0"/>
              <a:t>02/03/2020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50F20-029A-BB47-867D-C23034C0A33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fr-FR"/>
              <a:t>Cliquez et modifiez le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04319-433C-5742-9632-7243ABE8C754}" type="datetime1">
              <a:rPr lang="fr-FR" smtClean="0"/>
              <a:t>02/03/2020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50F20-029A-BB47-867D-C23034C0A33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Cliquez et modifiez le titre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ECCF1-B0E1-214F-9993-0901FB91CCF5}" type="datetime1">
              <a:rPr lang="fr-FR" smtClean="0"/>
              <a:t>02/03/2020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50F20-029A-BB47-867D-C23034C0A33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379C5-7BA0-5245-9787-3324FF0804D8}" type="datetime1">
              <a:rPr lang="fr-FR" smtClean="0"/>
              <a:t>02/03/2020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50F20-029A-BB47-867D-C23034C0A33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9FBEA-CA45-1946-BA05-9574D65A887D}" type="datetime1">
              <a:rPr lang="fr-FR" smtClean="0"/>
              <a:t>02/03/2020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50F20-029A-BB47-867D-C23034C0A33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fr-FR"/>
              <a:t>Cliquez et modifiez le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D0A76-430E-2846-A716-1AA8CD340928}" type="datetime1">
              <a:rPr lang="fr-FR" smtClean="0"/>
              <a:t>02/03/2020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50F20-029A-BB47-867D-C23034C0A33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tif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alphaModFix amt="1000"/>
            <a:duotone>
              <a:schemeClr val="bg2">
                <a:shade val="40000"/>
                <a:satMod val="400000"/>
              </a:schemeClr>
              <a:schemeClr val="bg2">
                <a:tint val="10000"/>
                <a:satMod val="200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3891" y="97212"/>
            <a:ext cx="6920834" cy="133695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fr-FR" dirty="0"/>
              <a:t>Cliquez et modifiez le titre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1600201"/>
            <a:ext cx="8042276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E2A60168-E25B-3E42-90BB-453A7B859197}" type="datetime1">
              <a:rPr lang="fr-FR" smtClean="0"/>
              <a:t>02/03/2020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458" y="6275668"/>
            <a:ext cx="48409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97906" y="6275668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A1050F20-029A-BB47-867D-C23034C0A330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24FFD7-ECD0-5C4E-BD3B-896883FE0C7D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0" y="1750"/>
            <a:ext cx="1673891" cy="152788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rgbClr val="00B070"/>
          </a:solidFill>
          <a:latin typeface="+mj-lt"/>
          <a:ea typeface="+mj-ea"/>
          <a:cs typeface="+mj-cs"/>
        </a:defRPr>
      </a:lvl1pPr>
    </p:titleStyle>
    <p:bodyStyle>
      <a:lvl1pPr marL="349250" indent="-349250" algn="l" defTabSz="914400" rtl="0" eaLnBrk="1" latinLnBrk="0" hangingPunct="1">
        <a:spcBef>
          <a:spcPts val="2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400" kern="1200">
          <a:solidFill>
            <a:srgbClr val="003540"/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2200" kern="1200">
          <a:solidFill>
            <a:srgbClr val="003540"/>
          </a:solidFill>
          <a:latin typeface="+mn-lt"/>
          <a:ea typeface="+mn-ea"/>
          <a:cs typeface="+mn-cs"/>
        </a:defRPr>
      </a:lvl2pPr>
      <a:lvl3pPr marL="96837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000" kern="1200">
          <a:solidFill>
            <a:srgbClr val="003540"/>
          </a:solidFill>
          <a:latin typeface="+mn-lt"/>
          <a:ea typeface="+mn-ea"/>
          <a:cs typeface="+mn-cs"/>
        </a:defRPr>
      </a:lvl3pPr>
      <a:lvl4pPr marL="1263650" indent="-295275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1800" kern="1200">
          <a:solidFill>
            <a:srgbClr val="003540"/>
          </a:solidFill>
          <a:latin typeface="+mn-lt"/>
          <a:ea typeface="+mn-ea"/>
          <a:cs typeface="+mn-cs"/>
        </a:defRPr>
      </a:lvl4pPr>
      <a:lvl5pPr marL="154622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1800" kern="1200">
          <a:solidFill>
            <a:srgbClr val="003540"/>
          </a:solidFill>
          <a:latin typeface="+mn-lt"/>
          <a:ea typeface="+mn-ea"/>
          <a:cs typeface="+mn-cs"/>
        </a:defRPr>
      </a:lvl5pPr>
      <a:lvl6pPr marL="1828800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1177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398713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6892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jpe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d’image 6">
            <a:extLst>
              <a:ext uri="{FF2B5EF4-FFF2-40B4-BE49-F238E27FC236}">
                <a16:creationId xmlns:a16="http://schemas.microsoft.com/office/drawing/2014/main" id="{FE5D908F-BAEF-2843-BC2F-691696E72E1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tretch>
            <a:fillRect/>
          </a:stretch>
        </p:blipFill>
        <p:spPr>
          <a:xfrm>
            <a:off x="0" y="496111"/>
            <a:ext cx="7813841" cy="5861877"/>
          </a:xfrm>
        </p:spPr>
      </p:pic>
      <p:sp>
        <p:nvSpPr>
          <p:cNvPr id="3" name="Titre 2">
            <a:extLst>
              <a:ext uri="{FF2B5EF4-FFF2-40B4-BE49-F238E27FC236}">
                <a16:creationId xmlns:a16="http://schemas.microsoft.com/office/drawing/2014/main" id="{200B3D2B-613A-41BE-987D-E6A1324B45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062" y="3572606"/>
            <a:ext cx="4338474" cy="1621186"/>
          </a:xfrm>
          <a:gradFill>
            <a:gsLst>
              <a:gs pos="100000">
                <a:schemeClr val="tx1">
                  <a:lumMod val="95000"/>
                  <a:lumOff val="500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</a:gradFill>
          <a:ln>
            <a:solidFill>
              <a:schemeClr val="bg1">
                <a:lumMod val="50000"/>
              </a:schemeClr>
            </a:solidFill>
          </a:ln>
        </p:spPr>
        <p:txBody>
          <a:bodyPr rtlCol="0"/>
          <a:lstStyle/>
          <a:p>
            <a:pPr algn="ctr"/>
            <a:r>
              <a:rPr lang="fr-FR" dirty="0"/>
              <a:t>Les services proposés par l’association </a:t>
            </a:r>
            <a:r>
              <a:rPr lang="fr-FR" dirty="0" err="1"/>
              <a:t>Syncom</a:t>
            </a:r>
            <a:endParaRPr lang="fr-FR" dirty="0">
              <a:solidFill>
                <a:srgbClr val="00B050"/>
              </a:solidFill>
            </a:endParaRPr>
          </a:p>
        </p:txBody>
      </p:sp>
      <p:sp>
        <p:nvSpPr>
          <p:cNvPr id="5" name="Sous-titre 4">
            <a:extLst>
              <a:ext uri="{FF2B5EF4-FFF2-40B4-BE49-F238E27FC236}">
                <a16:creationId xmlns:a16="http://schemas.microsoft.com/office/drawing/2014/main" id="{1F8F7C59-192F-8D4E-AADF-B4E9FC1F0B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34605" y="496111"/>
            <a:ext cx="1914928" cy="1583768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</a:pPr>
            <a:r>
              <a:rPr lang="fr-FR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Lenny Collet</a:t>
            </a:r>
          </a:p>
          <a:p>
            <a:pPr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</a:pPr>
            <a:r>
              <a:rPr lang="fr-FR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Léa Anjou</a:t>
            </a:r>
          </a:p>
          <a:p>
            <a:pPr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</a:pPr>
            <a:r>
              <a:rPr lang="fr-FR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contact@syncom.fr</a:t>
            </a:r>
            <a:endParaRPr lang="fr-FR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</a:pPr>
            <a:r>
              <a:rPr lang="fr-FR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www.syncom.fr</a:t>
            </a:r>
            <a:r>
              <a:rPr lang="fr-FR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endParaRPr lang="fr-FR" dirty="0">
              <a:solidFill>
                <a:schemeClr val="tx1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7CF2610-BE6C-5F4F-AE73-0EB5AE7D21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2069" y="5554492"/>
            <a:ext cx="1454348" cy="1254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1899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fr-FR" dirty="0"/>
            </a:br>
            <a:r>
              <a:rPr lang="fr-FR" sz="3400" dirty="0"/>
              <a:t>IV) Exemple concret de collaboration SYNCOM - EPT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50F20-029A-BB47-867D-C23034C0A330}" type="slidenum">
              <a:rPr lang="fr-FR" smtClean="0"/>
              <a:pPr/>
              <a:t>10</a:t>
            </a:fld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848FF59-2792-484B-BEA4-2757E7C122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Clr>
                <a:schemeClr val="accent1"/>
              </a:buClr>
              <a:buNone/>
            </a:pPr>
            <a:endParaRPr lang="fr-FR" sz="5500" dirty="0"/>
          </a:p>
          <a:p>
            <a:pPr marL="0" indent="0">
              <a:buClr>
                <a:schemeClr val="accent1"/>
              </a:buClr>
              <a:buNone/>
            </a:pPr>
            <a:r>
              <a:rPr lang="fr-FR" sz="5500" dirty="0"/>
              <a:t>Collaboration </a:t>
            </a:r>
            <a:r>
              <a:rPr lang="fr-FR" sz="5500" u="sng" dirty="0"/>
              <a:t>PCRS</a:t>
            </a:r>
            <a:r>
              <a:rPr lang="fr-FR" sz="5500" dirty="0"/>
              <a:t> SYNCOM &amp; EPT GOSB</a:t>
            </a:r>
          </a:p>
          <a:p>
            <a:pPr marL="0" indent="0">
              <a:buClr>
                <a:schemeClr val="accent1"/>
              </a:buClr>
              <a:buNone/>
            </a:pPr>
            <a:endParaRPr lang="fr-FR" sz="5500" dirty="0"/>
          </a:p>
          <a:p>
            <a:pPr>
              <a:buClr>
                <a:schemeClr val="accent1"/>
              </a:buClr>
              <a:buFont typeface="Wingdings" pitchFamily="2" charset="2"/>
              <a:buChar char="Ø"/>
            </a:pPr>
            <a:r>
              <a:rPr lang="fr-FR" sz="5500" dirty="0"/>
              <a:t>Mise en place de réunions de travail avec différents partenaires : EPT - concessionnaires – entreprises</a:t>
            </a:r>
          </a:p>
          <a:p>
            <a:pPr>
              <a:buClr>
                <a:schemeClr val="accent1"/>
              </a:buClr>
              <a:buFont typeface="Wingdings" pitchFamily="2" charset="2"/>
              <a:buChar char="Ø"/>
            </a:pPr>
            <a:r>
              <a:rPr lang="fr-FR" sz="5500" dirty="0"/>
              <a:t>Animation de réunions régulières</a:t>
            </a:r>
          </a:p>
          <a:p>
            <a:pPr>
              <a:buClr>
                <a:schemeClr val="accent1"/>
              </a:buClr>
              <a:buFont typeface="Wingdings" pitchFamily="2" charset="2"/>
              <a:buChar char="Ø"/>
            </a:pPr>
            <a:r>
              <a:rPr lang="fr-FR" sz="5500" dirty="0"/>
              <a:t>Suivi et aide à la prise de décision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29602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534844B-8684-C64C-82D7-51596FF2B0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1600201"/>
            <a:ext cx="8042276" cy="4343400"/>
          </a:xfrm>
        </p:spPr>
        <p:txBody>
          <a:bodyPr/>
          <a:lstStyle/>
          <a:p>
            <a:pPr marL="0" indent="0" algn="ctr">
              <a:buNone/>
            </a:pPr>
            <a:endParaRPr lang="fr-FR" dirty="0"/>
          </a:p>
          <a:p>
            <a:pPr marL="0" indent="0" algn="ctr">
              <a:buNone/>
            </a:pP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DD428D8-8AA1-0F44-A299-2B7F3DF9D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50F20-029A-BB47-867D-C23034C0A330}" type="slidenum">
              <a:rPr lang="fr-FR" smtClean="0"/>
              <a:pPr/>
              <a:t>11</a:t>
            </a:fld>
            <a:endParaRPr lang="fr-FR" dirty="0"/>
          </a:p>
        </p:txBody>
      </p:sp>
      <p:sp>
        <p:nvSpPr>
          <p:cNvPr id="5" name="Sous-titre 2">
            <a:extLst>
              <a:ext uri="{FF2B5EF4-FFF2-40B4-BE49-F238E27FC236}">
                <a16:creationId xmlns:a16="http://schemas.microsoft.com/office/drawing/2014/main" id="{EEE4A6CD-A454-A140-9260-EF95F32B97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7072" y="97212"/>
            <a:ext cx="6920834" cy="133695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</a:pPr>
            <a:br>
              <a:rPr lang="fr-FR" sz="3400" dirty="0"/>
            </a:br>
            <a:endParaRPr lang="fr-FR" sz="3400" dirty="0"/>
          </a:p>
        </p:txBody>
      </p:sp>
      <p:pic>
        <p:nvPicPr>
          <p:cNvPr id="6" name="Espace réservé du contenu 5">
            <a:extLst>
              <a:ext uri="{FF2B5EF4-FFF2-40B4-BE49-F238E27FC236}">
                <a16:creationId xmlns:a16="http://schemas.microsoft.com/office/drawing/2014/main" id="{374EDD12-C020-DD4F-9F01-FB7672A881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87" y="4082395"/>
            <a:ext cx="9144000" cy="3456542"/>
          </a:xfrm>
          <a:prstGeom prst="rect">
            <a:avLst/>
          </a:prstGeom>
        </p:spPr>
      </p:pic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E054FAE6-33AA-6448-ADD5-3B41781EFC85}"/>
              </a:ext>
            </a:extLst>
          </p:cNvPr>
          <p:cNvSpPr txBox="1">
            <a:spLocks/>
          </p:cNvSpPr>
          <p:nvPr/>
        </p:nvSpPr>
        <p:spPr>
          <a:xfrm>
            <a:off x="701675" y="1752601"/>
            <a:ext cx="8042276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Char char=""/>
              <a:defRPr sz="2400" kern="1200">
                <a:solidFill>
                  <a:srgbClr val="004453"/>
                </a:solidFill>
                <a:latin typeface="+mn-lt"/>
                <a:ea typeface="+mn-ea"/>
                <a:cs typeface="+mn-cs"/>
              </a:defRPr>
            </a:lvl1pPr>
            <a:lvl2pPr marL="685800" indent="-336550" algn="l" defTabSz="914400" rtl="0" eaLnBrk="1" latinLnBrk="0" hangingPunct="1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ct val="110000"/>
              <a:buFont typeface="Wingdings 2" pitchFamily="18" charset="2"/>
              <a:buChar char=""/>
              <a:defRPr sz="2200" kern="1200">
                <a:solidFill>
                  <a:srgbClr val="004453"/>
                </a:solidFill>
                <a:latin typeface="+mn-lt"/>
                <a:ea typeface="+mn-ea"/>
                <a:cs typeface="+mn-cs"/>
              </a:defRPr>
            </a:lvl2pPr>
            <a:lvl3pPr marL="968375" indent="-282575" algn="l" defTabSz="914400" rtl="0" eaLnBrk="1" latinLnBrk="0" hangingPunct="1">
              <a:spcBef>
                <a:spcPts val="6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Char char=""/>
              <a:defRPr sz="2000" kern="1200">
                <a:solidFill>
                  <a:srgbClr val="004453"/>
                </a:solidFill>
                <a:latin typeface="+mn-lt"/>
                <a:ea typeface="+mn-ea"/>
                <a:cs typeface="+mn-cs"/>
              </a:defRPr>
            </a:lvl3pPr>
            <a:lvl4pPr marL="1263650" indent="-295275" algn="l" defTabSz="914400" rtl="0" eaLnBrk="1" latinLnBrk="0" hangingPunct="1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ct val="110000"/>
              <a:buFont typeface="Wingdings 2" pitchFamily="18" charset="2"/>
              <a:buChar char=""/>
              <a:defRPr sz="1800" kern="1200">
                <a:solidFill>
                  <a:srgbClr val="004453"/>
                </a:solidFill>
                <a:latin typeface="+mn-lt"/>
                <a:ea typeface="+mn-ea"/>
                <a:cs typeface="+mn-cs"/>
              </a:defRPr>
            </a:lvl4pPr>
            <a:lvl5pPr marL="1546225" indent="-282575" algn="l" defTabSz="914400" rtl="0" eaLnBrk="1" latinLnBrk="0" hangingPunct="1">
              <a:spcBef>
                <a:spcPts val="6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Char char=""/>
              <a:defRPr sz="1800" kern="1200">
                <a:solidFill>
                  <a:srgbClr val="004453"/>
                </a:solidFill>
                <a:latin typeface="+mn-lt"/>
                <a:ea typeface="+mn-ea"/>
                <a:cs typeface="+mn-cs"/>
              </a:defRPr>
            </a:lvl5pPr>
            <a:lvl6pPr marL="1828800" indent="-282575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110000"/>
              <a:buFont typeface="Wingdings 2" pitchFamily="18" charset="2"/>
              <a:buChar char="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117725" indent="-282575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Char char="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398713" indent="-282575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110000"/>
              <a:buFont typeface="Wingdings 2" pitchFamily="18" charset="2"/>
              <a:buChar char="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89225" indent="-282575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Char char=""/>
              <a:defRPr lang="en-US" sz="18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 pitchFamily="18" charset="2"/>
              <a:buNone/>
            </a:pPr>
            <a:endParaRPr lang="fr-FR"/>
          </a:p>
          <a:p>
            <a:pPr marL="0" indent="0" algn="ctr">
              <a:buFont typeface="Wingdings 2" pitchFamily="18" charset="2"/>
              <a:buNone/>
            </a:pPr>
            <a:r>
              <a:rPr lang="fr-FR"/>
              <a:t>Des questions ?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311437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400" dirty="0"/>
              <a:t>Sommaire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52449" y="2001552"/>
            <a:ext cx="8042276" cy="4343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/>
              <a:t>I) L’association SYNCOM</a:t>
            </a:r>
          </a:p>
          <a:p>
            <a:pPr marL="0" indent="0">
              <a:buNone/>
            </a:pPr>
            <a:r>
              <a:rPr lang="fr-FR" dirty="0"/>
              <a:t>II) La mutualisation de données</a:t>
            </a:r>
          </a:p>
          <a:p>
            <a:pPr marL="0" indent="0">
              <a:buNone/>
            </a:pPr>
            <a:r>
              <a:rPr lang="fr-FR" dirty="0"/>
              <a:t>III) Apport de SYNCOM pour une mutualisation réussie</a:t>
            </a:r>
          </a:p>
          <a:p>
            <a:pPr marL="0" indent="0">
              <a:buNone/>
            </a:pPr>
            <a:r>
              <a:rPr lang="fr-FR" dirty="0"/>
              <a:t>IV) Exemple concret de collaboration SYNCOM - EPT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50F20-029A-BB47-867D-C23034C0A330}" type="slidenum">
              <a:rPr lang="fr-FR" smtClean="0"/>
              <a:pPr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837109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0"/>
            <a:duotone>
              <a:schemeClr val="bg2">
                <a:shade val="40000"/>
                <a:satMod val="400000"/>
              </a:schemeClr>
              <a:schemeClr val="bg2">
                <a:tint val="10000"/>
                <a:satMod val="2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harpenSoften amount="100000"/>
                    </a14:imgEffect>
                    <a14:imgEffect>
                      <a14:saturation sat="301000"/>
                    </a14:imgEffect>
                    <a14:imgEffect>
                      <a14:brightnessContrast bright="100000" contrast="-22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B195D0-DDE8-A146-A999-79EE0D5BA7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3891" y="107025"/>
            <a:ext cx="6920834" cy="1336956"/>
          </a:xfrm>
        </p:spPr>
        <p:txBody>
          <a:bodyPr/>
          <a:lstStyle/>
          <a:p>
            <a:r>
              <a:rPr lang="fr-FR" sz="3400" dirty="0"/>
              <a:t>I) Histoire de SYNCOM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1ADEB4B-7C45-F543-8434-631915B5DD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2449" y="1825734"/>
            <a:ext cx="8042276" cy="43434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Clr>
                <a:schemeClr val="accent1"/>
              </a:buClr>
            </a:pPr>
            <a:r>
              <a:rPr lang="fr-FR" dirty="0"/>
              <a:t>Association de loi 1901, créée en 1993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fr-FR" dirty="0"/>
          </a:p>
          <a:p>
            <a:pPr>
              <a:spcBef>
                <a:spcPts val="0"/>
              </a:spcBef>
              <a:buClr>
                <a:schemeClr val="accent1"/>
              </a:buClr>
            </a:pPr>
            <a:r>
              <a:rPr lang="fr-FR" dirty="0"/>
              <a:t>Des partenaires historiques</a:t>
            </a:r>
          </a:p>
          <a:p>
            <a:pPr>
              <a:spcBef>
                <a:spcPts val="0"/>
              </a:spcBef>
              <a:buClr>
                <a:schemeClr val="accent1"/>
              </a:buClr>
            </a:pPr>
            <a:endParaRPr lang="fr-FR" dirty="0"/>
          </a:p>
          <a:p>
            <a:pPr>
              <a:spcBef>
                <a:spcPts val="0"/>
              </a:spcBef>
              <a:buClr>
                <a:schemeClr val="accent1"/>
              </a:buClr>
            </a:pPr>
            <a:r>
              <a:rPr lang="fr-FR" dirty="0"/>
              <a:t>A destination des collectivités franciliennes</a:t>
            </a:r>
          </a:p>
          <a:p>
            <a:pPr>
              <a:spcBef>
                <a:spcPts val="0"/>
              </a:spcBef>
              <a:buClr>
                <a:schemeClr val="accent1"/>
              </a:buClr>
            </a:pPr>
            <a:endParaRPr lang="fr-FR" dirty="0"/>
          </a:p>
          <a:p>
            <a:pPr>
              <a:spcBef>
                <a:spcPts val="0"/>
              </a:spcBef>
              <a:buClr>
                <a:schemeClr val="accent1"/>
              </a:buClr>
            </a:pPr>
            <a:r>
              <a:rPr lang="fr-FR" dirty="0"/>
              <a:t>274 communes adhérentes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D666D07-8CE9-2947-BD12-EAD213998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50F20-029A-BB47-867D-C23034C0A330}" type="slidenum">
              <a:rPr lang="fr-FR" smtClean="0"/>
              <a:pPr/>
              <a:t>3</a:t>
            </a:fld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A988CD5-4C9E-EC4E-9A79-86F32129E5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8264" y="5708380"/>
            <a:ext cx="764036" cy="92150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F393637E-5B0A-C845-B36C-9E358CF56E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70801" y="4708614"/>
            <a:ext cx="1181450" cy="806387"/>
          </a:xfrm>
          <a:prstGeom prst="rect">
            <a:avLst/>
          </a:prstGeom>
        </p:spPr>
      </p:pic>
      <p:pic>
        <p:nvPicPr>
          <p:cNvPr id="7" name="Picture 4" descr="Résultat de recherche d'images pour &quot;grdf png&quot;">
            <a:extLst>
              <a:ext uri="{FF2B5EF4-FFF2-40B4-BE49-F238E27FC236}">
                <a16:creationId xmlns:a16="http://schemas.microsoft.com/office/drawing/2014/main" id="{CBD49128-13C6-3A4A-BEA8-C5DF2F3A58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774" y="5408041"/>
            <a:ext cx="1159117" cy="682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Résultat de recherche d'images pour &quot;enedis png&quot;">
            <a:extLst>
              <a:ext uri="{FF2B5EF4-FFF2-40B4-BE49-F238E27FC236}">
                <a16:creationId xmlns:a16="http://schemas.microsoft.com/office/drawing/2014/main" id="{5950B4C9-F275-1E48-B847-BA92485432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560" y="4759083"/>
            <a:ext cx="1276731" cy="463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623F77E8-AD35-274A-B167-7074A63E6D6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09208" y="4737061"/>
            <a:ext cx="1155675" cy="61494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67E378A9-7A3C-C941-B195-D2B99D0FAD3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90008" y="5404567"/>
            <a:ext cx="1254709" cy="1005547"/>
          </a:xfrm>
          <a:prstGeom prst="rect">
            <a:avLst/>
          </a:prstGeom>
        </p:spPr>
      </p:pic>
      <p:pic>
        <p:nvPicPr>
          <p:cNvPr id="11" name="Picture 2" descr="Résultat de recherche d'images pour &quot;protys logo&quot;">
            <a:extLst>
              <a:ext uri="{FF2B5EF4-FFF2-40B4-BE49-F238E27FC236}">
                <a16:creationId xmlns:a16="http://schemas.microsoft.com/office/drawing/2014/main" id="{8F416B78-86D6-2444-A182-EA3FB102BDE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38" b="17095"/>
          <a:stretch/>
        </p:blipFill>
        <p:spPr bwMode="auto">
          <a:xfrm>
            <a:off x="406589" y="6195258"/>
            <a:ext cx="1883419" cy="440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0E7E05D4-FC11-3048-B746-DDB312A3EF1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807129" y="1584754"/>
            <a:ext cx="2181553" cy="158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1437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A21571-D44A-2B43-A530-C5C11CD5DD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I) L’association </a:t>
            </a:r>
            <a:r>
              <a:rPr lang="fr-FR" dirty="0" err="1"/>
              <a:t>Syncom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1DBE008-87D2-F94D-AB72-51502B57B2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  <a:p>
            <a:r>
              <a:rPr lang="fr-FR" dirty="0"/>
              <a:t>Objet : aide à la gestion des travaux de voirie et sur réseaux</a:t>
            </a:r>
          </a:p>
          <a:p>
            <a:r>
              <a:rPr lang="fr-FR" dirty="0"/>
              <a:t>Services proposés:</a:t>
            </a:r>
          </a:p>
          <a:p>
            <a:pPr lvl="1"/>
            <a:r>
              <a:rPr lang="fr-FR" dirty="0"/>
              <a:t>Centralisation de données relatives aux travaux;</a:t>
            </a:r>
          </a:p>
          <a:p>
            <a:pPr lvl="1"/>
            <a:r>
              <a:rPr lang="fr-FR" dirty="0"/>
              <a:t>Mutualisation de données liées à la voirie (amiante, plans de corps de rue…)</a:t>
            </a:r>
          </a:p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58D9711-846D-C646-990E-143A862C4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50F20-029A-BB47-867D-C23034C0A330}" type="slidenum">
              <a:rPr lang="fr-FR" smtClean="0"/>
              <a:pPr/>
              <a:t>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093476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400" dirty="0"/>
              <a:t>II) La mutualisation de données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52449" y="2297393"/>
            <a:ext cx="8042276" cy="4343400"/>
          </a:xfrm>
        </p:spPr>
        <p:txBody>
          <a:bodyPr>
            <a:normAutofit/>
          </a:bodyPr>
          <a:lstStyle/>
          <a:p>
            <a:r>
              <a:rPr lang="fr-FR" dirty="0"/>
              <a:t>Il s’agit de la </a:t>
            </a:r>
            <a:r>
              <a:rPr lang="fr-FR" u="sng" dirty="0"/>
              <a:t>mise en commun </a:t>
            </a:r>
            <a:r>
              <a:rPr lang="fr-FR" dirty="0"/>
              <a:t>d’informations dans laquelle chacune des parties prenantes trouve un </a:t>
            </a:r>
            <a:r>
              <a:rPr lang="fr-FR" u="sng" dirty="0"/>
              <a:t>avantage:</a:t>
            </a:r>
            <a:endParaRPr lang="fr-FR" dirty="0"/>
          </a:p>
          <a:p>
            <a:r>
              <a:rPr lang="fr-FR" dirty="0"/>
              <a:t>Notamment, pour faciliter l’application des évolutions réglementaires récentes (anti-endommagement des réseaux, repérage amiante et HAP…), en : </a:t>
            </a:r>
          </a:p>
          <a:p>
            <a:pPr lvl="1"/>
            <a:r>
              <a:rPr lang="fr-FR" dirty="0"/>
              <a:t>Réalisant des économies,</a:t>
            </a:r>
          </a:p>
          <a:p>
            <a:pPr lvl="1"/>
            <a:r>
              <a:rPr lang="fr-FR" dirty="0"/>
              <a:t>Accélérant le processus de décision en amont des projets.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50F20-029A-BB47-867D-C23034C0A330}" type="slidenum">
              <a:rPr lang="fr-FR" smtClean="0"/>
              <a:t>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572123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72721" y="2114830"/>
            <a:ext cx="8042276" cy="43434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dirty="0"/>
              <a:t>Comment SYNCOM peut apporter une aide pour mutualiser les données ?</a:t>
            </a:r>
          </a:p>
          <a:p>
            <a:pPr marL="0" indent="0" algn="ctr">
              <a:buNone/>
            </a:pPr>
            <a:endParaRPr lang="fr-FR" dirty="0"/>
          </a:p>
          <a:p>
            <a:pPr algn="ctr">
              <a:buClr>
                <a:schemeClr val="accent1"/>
              </a:buClr>
              <a:buFont typeface="Wingdings" pitchFamily="2" charset="2"/>
              <a:buChar char="ü"/>
            </a:pPr>
            <a:r>
              <a:rPr lang="fr-FR" dirty="0"/>
              <a:t>en interne </a:t>
            </a:r>
          </a:p>
          <a:p>
            <a:pPr algn="ctr">
              <a:buClr>
                <a:schemeClr val="accent1"/>
              </a:buClr>
              <a:buFont typeface="Wingdings" pitchFamily="2" charset="2"/>
              <a:buChar char="ü"/>
            </a:pPr>
            <a:r>
              <a:rPr lang="fr-FR" dirty="0"/>
              <a:t>en externe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50F20-029A-BB47-867D-C23034C0A330}" type="slidenum">
              <a:rPr lang="fr-FR" smtClean="0"/>
              <a:t>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2091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400" dirty="0"/>
              <a:t>III) Apport de SYNCOM pour une mutualisation réussie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1998" y="2183861"/>
            <a:ext cx="8042276" cy="4343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/>
              <a:t>Deux plateformes à disposition : </a:t>
            </a:r>
          </a:p>
          <a:p>
            <a:pPr>
              <a:buClr>
                <a:schemeClr val="accent1"/>
              </a:buClr>
            </a:pPr>
            <a:r>
              <a:rPr lang="fr-FR" dirty="0"/>
              <a:t>Une </a:t>
            </a:r>
            <a:r>
              <a:rPr lang="fr-FR" b="1" dirty="0"/>
              <a:t>base de données</a:t>
            </a:r>
            <a:r>
              <a:rPr lang="fr-FR" dirty="0"/>
              <a:t> permettant la visualisation</a:t>
            </a:r>
            <a:r>
              <a:rPr lang="fr-FR" b="1" dirty="0"/>
              <a:t> des chantiers passés, en cours et à venir</a:t>
            </a:r>
          </a:p>
          <a:p>
            <a:pPr>
              <a:buClr>
                <a:schemeClr val="accent1"/>
              </a:buClr>
            </a:pPr>
            <a:r>
              <a:rPr lang="fr-FR" dirty="0"/>
              <a:t>Un </a:t>
            </a:r>
            <a:r>
              <a:rPr lang="fr-FR" b="1" dirty="0"/>
              <a:t>portail cartographique</a:t>
            </a:r>
            <a:r>
              <a:rPr lang="fr-FR" dirty="0"/>
              <a:t> permettant la mutualisation des </a:t>
            </a:r>
            <a:r>
              <a:rPr lang="fr-FR" b="1" dirty="0"/>
              <a:t>données amiante et HAP</a:t>
            </a:r>
            <a:r>
              <a:rPr lang="fr-FR" dirty="0"/>
              <a:t>, le stockage des </a:t>
            </a:r>
            <a:r>
              <a:rPr lang="fr-FR" b="1" dirty="0"/>
              <a:t>PCRS</a:t>
            </a:r>
            <a:r>
              <a:rPr lang="fr-FR" dirty="0"/>
              <a:t>, ainsi que la création de </a:t>
            </a:r>
            <a:r>
              <a:rPr lang="fr-FR" b="1" dirty="0"/>
              <a:t>données "métier" propres à chaque organisation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50F20-029A-BB47-867D-C23034C0A330}" type="slidenum">
              <a:rPr lang="fr-FR" smtClean="0"/>
              <a:t>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178038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400" dirty="0"/>
              <a:t>III) Apport de SYNCOM pour une mutualisation réussie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52449" y="1932268"/>
            <a:ext cx="8042276" cy="4343400"/>
          </a:xfrm>
        </p:spPr>
        <p:txBody>
          <a:bodyPr/>
          <a:lstStyle/>
          <a:p>
            <a:pPr marL="0" indent="0">
              <a:buClr>
                <a:schemeClr val="accent1"/>
              </a:buClr>
              <a:buNone/>
            </a:pPr>
            <a:r>
              <a:rPr lang="fr-FR" dirty="0"/>
              <a:t>Un travail à réaliser par vos services :</a:t>
            </a:r>
          </a:p>
          <a:p>
            <a:pPr>
              <a:buClr>
                <a:schemeClr val="accent1"/>
              </a:buClr>
              <a:buFont typeface="Wingdings" pitchFamily="2" charset="2"/>
              <a:buChar char="Ø"/>
            </a:pPr>
            <a:r>
              <a:rPr lang="fr-FR" dirty="0"/>
              <a:t>Définir les attentes et les besoins</a:t>
            </a:r>
          </a:p>
          <a:p>
            <a:pPr>
              <a:buClr>
                <a:schemeClr val="accent1"/>
              </a:buClr>
              <a:buFont typeface="Wingdings" pitchFamily="2" charset="2"/>
              <a:buChar char="Ø"/>
            </a:pPr>
            <a:r>
              <a:rPr lang="fr-FR" dirty="0"/>
              <a:t>Définir les rôles des services et des agents</a:t>
            </a:r>
          </a:p>
          <a:p>
            <a:pPr>
              <a:buClr>
                <a:schemeClr val="accent1"/>
              </a:buClr>
              <a:buFont typeface="Wingdings" pitchFamily="2" charset="2"/>
              <a:buChar char="Ø"/>
            </a:pPr>
            <a:r>
              <a:rPr lang="fr-FR" dirty="0"/>
              <a:t>Estimer et </a:t>
            </a:r>
            <a:r>
              <a:rPr lang="fr-FR"/>
              <a:t>aménager le </a:t>
            </a:r>
            <a:r>
              <a:rPr lang="fr-FR" dirty="0"/>
              <a:t>temps de travail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50F20-029A-BB47-867D-C23034C0A330}" type="slidenum">
              <a:rPr lang="fr-FR" smtClean="0"/>
              <a:t>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343993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400" dirty="0"/>
              <a:t>III) Apport de SYNCOM pour une mutualisation réussie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52449" y="1932268"/>
            <a:ext cx="8042276" cy="4343400"/>
          </a:xfrm>
        </p:spPr>
        <p:txBody>
          <a:bodyPr/>
          <a:lstStyle/>
          <a:p>
            <a:pPr marL="0" indent="0">
              <a:buNone/>
            </a:pPr>
            <a:r>
              <a:rPr lang="fr-FR" dirty="0"/>
              <a:t>Un accompagnement et une organisation facilitée par SYNCOM, grâce à :</a:t>
            </a:r>
          </a:p>
          <a:p>
            <a:pPr>
              <a:buClr>
                <a:schemeClr val="accent1"/>
              </a:buClr>
              <a:buFont typeface="Wingdings" pitchFamily="2" charset="2"/>
              <a:buChar char="Ø"/>
            </a:pPr>
            <a:r>
              <a:rPr lang="fr-FR" dirty="0"/>
              <a:t>Ses outils et ses développements informatiques</a:t>
            </a:r>
          </a:p>
          <a:p>
            <a:pPr>
              <a:buClr>
                <a:schemeClr val="accent1"/>
              </a:buClr>
              <a:buFont typeface="Wingdings" pitchFamily="2" charset="2"/>
              <a:buChar char="Ø"/>
            </a:pPr>
            <a:r>
              <a:rPr lang="fr-FR" dirty="0"/>
              <a:t>Ses partenaires stables</a:t>
            </a:r>
          </a:p>
          <a:p>
            <a:pPr>
              <a:buClr>
                <a:schemeClr val="accent1"/>
              </a:buClr>
              <a:buFont typeface="Wingdings" pitchFamily="2" charset="2"/>
              <a:buChar char="Ø"/>
            </a:pPr>
            <a:r>
              <a:rPr lang="fr-FR" dirty="0"/>
              <a:t>Son accompagnement personnalisé par son personnel technique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50F20-029A-BB47-867D-C23034C0A330}" type="slidenum">
              <a:rPr lang="fr-FR" smtClean="0"/>
              <a:pPr/>
              <a:t>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7241858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ise">
  <a:themeElements>
    <a:clrScheme name="Bris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ise">
      <a:maj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Bris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Brise.thmx</Template>
  <TotalTime>1708</TotalTime>
  <Words>576</Words>
  <Application>Microsoft Macintosh PowerPoint</Application>
  <PresentationFormat>Affichage à l'écran (4:3)</PresentationFormat>
  <Paragraphs>87</Paragraphs>
  <Slides>11</Slides>
  <Notes>9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8" baseType="lpstr">
      <vt:lpstr>Arial</vt:lpstr>
      <vt:lpstr>Calibri</vt:lpstr>
      <vt:lpstr>News Gothic MT</vt:lpstr>
      <vt:lpstr>Times New Roman</vt:lpstr>
      <vt:lpstr>Wingdings</vt:lpstr>
      <vt:lpstr>Wingdings 2</vt:lpstr>
      <vt:lpstr>Brise</vt:lpstr>
      <vt:lpstr>Les services proposés par l’association Syncom</vt:lpstr>
      <vt:lpstr>Sommaire</vt:lpstr>
      <vt:lpstr>I) Histoire de SYNCOM</vt:lpstr>
      <vt:lpstr>I) L’association Syncom</vt:lpstr>
      <vt:lpstr>II) La mutualisation de données</vt:lpstr>
      <vt:lpstr>Présentation PowerPoint</vt:lpstr>
      <vt:lpstr>III) Apport de SYNCOM pour une mutualisation réussie</vt:lpstr>
      <vt:lpstr>III) Apport de SYNCOM pour une mutualisation réussie</vt:lpstr>
      <vt:lpstr>III) Apport de SYNCOM pour une mutualisation réussie</vt:lpstr>
      <vt:lpstr> IV) Exemple concret de collaboration SYNCOM - EPT</vt:lpstr>
      <vt:lpstr> </vt:lpstr>
    </vt:vector>
  </TitlesOfParts>
  <Manager/>
  <Company>Sigeif</Company>
  <LinksUpToDate>false</LinksUpToDate>
  <SharedDoc>false</SharedDoc>
  <HyperlinkBase/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Lenny</dc:creator>
  <cp:keywords/>
  <dc:description/>
  <cp:lastModifiedBy>Léa Anjou</cp:lastModifiedBy>
  <cp:revision>126</cp:revision>
  <cp:lastPrinted>2020-02-27T17:27:41Z</cp:lastPrinted>
  <dcterms:created xsi:type="dcterms:W3CDTF">2018-03-02T16:14:00Z</dcterms:created>
  <dcterms:modified xsi:type="dcterms:W3CDTF">2020-03-02T13:29:59Z</dcterms:modified>
  <cp:category/>
</cp:coreProperties>
</file>